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69" r:id="rId3"/>
    <p:sldId id="270" r:id="rId4"/>
    <p:sldId id="271" r:id="rId5"/>
  </p:sldIdLst>
  <p:sldSz cx="6858000" cy="9144000" type="screen4x3"/>
  <p:notesSz cx="6669088" cy="97536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0">
          <p15:clr>
            <a:srgbClr val="A4A3A4"/>
          </p15:clr>
        </p15:guide>
        <p15:guide id="2" orient="horz" pos="1746">
          <p15:clr>
            <a:srgbClr val="A4A3A4"/>
          </p15:clr>
        </p15:guide>
        <p15:guide id="3" orient="horz" pos="1927">
          <p15:clr>
            <a:srgbClr val="A4A3A4"/>
          </p15:clr>
        </p15:guide>
        <p15:guide id="4" orient="horz" pos="3379">
          <p15:clr>
            <a:srgbClr val="A4A3A4"/>
          </p15:clr>
        </p15:guide>
        <p15:guide id="5" orient="horz" pos="2562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orient="horz" pos="3198">
          <p15:clr>
            <a:srgbClr val="A4A3A4"/>
          </p15:clr>
        </p15:guide>
        <p15:guide id="8" pos="2526">
          <p15:clr>
            <a:srgbClr val="A4A3A4"/>
          </p15:clr>
        </p15:guide>
        <p15:guide id="9" pos="42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uliero Barbara" initials="P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6" autoAdjust="0"/>
    <p:restoredTop sz="94660" autoAdjust="0"/>
  </p:normalViewPr>
  <p:slideViewPr>
    <p:cSldViewPr showGuides="1">
      <p:cViewPr varScale="1">
        <p:scale>
          <a:sx n="82" d="100"/>
          <a:sy n="82" d="100"/>
        </p:scale>
        <p:origin x="-1470" y="-84"/>
      </p:cViewPr>
      <p:guideLst>
        <p:guide orient="horz" pos="420"/>
        <p:guide orient="horz" pos="1746"/>
        <p:guide orient="horz" pos="1927"/>
        <p:guide orient="horz" pos="3379"/>
        <p:guide orient="horz" pos="2562"/>
        <p:guide orient="horz" pos="2699"/>
        <p:guide orient="horz" pos="3198"/>
        <p:guide pos="2526"/>
        <p:guide pos="4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87680"/>
          </a:xfrm>
          <a:prstGeom prst="rect">
            <a:avLst/>
          </a:prstGeom>
        </p:spPr>
        <p:txBody>
          <a:bodyPr vert="horz" lIns="89783" tIns="44892" rIns="89783" bIns="44892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8" y="1"/>
            <a:ext cx="2889938" cy="487680"/>
          </a:xfrm>
          <a:prstGeom prst="rect">
            <a:avLst/>
          </a:prstGeom>
        </p:spPr>
        <p:txBody>
          <a:bodyPr vert="horz" lIns="89783" tIns="44892" rIns="89783" bIns="44892" rtlCol="0"/>
          <a:lstStyle>
            <a:lvl1pPr algn="r">
              <a:defRPr sz="1100"/>
            </a:lvl1pPr>
          </a:lstStyle>
          <a:p>
            <a:fld id="{2E6E26A9-2D57-4311-9FFF-47B4F0B8818B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963738" y="731838"/>
            <a:ext cx="27416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83" tIns="44892" rIns="89783" bIns="44892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10" y="4632961"/>
            <a:ext cx="5335270" cy="4389120"/>
          </a:xfrm>
          <a:prstGeom prst="rect">
            <a:avLst/>
          </a:prstGeom>
        </p:spPr>
        <p:txBody>
          <a:bodyPr vert="horz" lIns="89783" tIns="44892" rIns="89783" bIns="44892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264228"/>
            <a:ext cx="2889938" cy="487680"/>
          </a:xfrm>
          <a:prstGeom prst="rect">
            <a:avLst/>
          </a:prstGeom>
        </p:spPr>
        <p:txBody>
          <a:bodyPr vert="horz" lIns="89783" tIns="44892" rIns="89783" bIns="44892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8" y="9264228"/>
            <a:ext cx="2889938" cy="487680"/>
          </a:xfrm>
          <a:prstGeom prst="rect">
            <a:avLst/>
          </a:prstGeom>
        </p:spPr>
        <p:txBody>
          <a:bodyPr vert="horz" lIns="89783" tIns="44892" rIns="89783" bIns="44892" rtlCol="0" anchor="b"/>
          <a:lstStyle>
            <a:lvl1pPr algn="r">
              <a:defRPr sz="1100"/>
            </a:lvl1pPr>
          </a:lstStyle>
          <a:p>
            <a:fld id="{EF9F3431-26ED-4C4B-81FD-223900ADE53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911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7326-BC6E-4D19-B32D-BDA786F02983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399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7326-BC6E-4D19-B32D-BDA786F02983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399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7326-BC6E-4D19-B32D-BDA786F02983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399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E7326-BC6E-4D19-B32D-BDA786F02983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399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 userDrawn="1"/>
        </p:nvSpPr>
        <p:spPr>
          <a:xfrm>
            <a:off x="171450" y="8907221"/>
            <a:ext cx="658987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" dirty="0" smtClean="0"/>
              <a:t>ESTEL rev.</a:t>
            </a:r>
            <a:r>
              <a:rPr lang="it-IT" sz="600" baseline="0" dirty="0" smtClean="0"/>
              <a:t> </a:t>
            </a:r>
            <a:r>
              <a:rPr lang="it-IT" sz="600" baseline="0" smtClean="0"/>
              <a:t>01 03/2016</a:t>
            </a:r>
            <a:r>
              <a:rPr lang="it-IT" sz="600" smtClean="0"/>
              <a:t>_</a:t>
            </a:r>
            <a:r>
              <a:rPr lang="it-IT" sz="600" baseline="0" smtClean="0"/>
              <a:t> </a:t>
            </a:r>
            <a:r>
              <a:rPr lang="it-IT" sz="600" dirty="0" smtClean="0"/>
              <a:t>Le informazioni riportate si basano sugli ultimi listini pubblicati. L’Azienda si riserva il diritto di apportare modifiche ai prodotti senza preavviso. </a:t>
            </a:r>
            <a:r>
              <a:rPr lang="it-IT" sz="600" b="1" dirty="0" smtClean="0"/>
              <a:t>www.estel.com</a:t>
            </a:r>
            <a:endParaRPr lang="it-IT" sz="600" b="1" dirty="0"/>
          </a:p>
        </p:txBody>
      </p:sp>
      <p:sp>
        <p:nvSpPr>
          <p:cNvPr id="12" name="Rettangolo 11"/>
          <p:cNvSpPr/>
          <p:nvPr userDrawn="1"/>
        </p:nvSpPr>
        <p:spPr>
          <a:xfrm>
            <a:off x="-12700" y="0"/>
            <a:ext cx="6877050" cy="485775"/>
          </a:xfrm>
          <a:prstGeom prst="rect">
            <a:avLst/>
          </a:prstGeom>
          <a:solidFill>
            <a:srgbClr val="3F54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pic>
        <p:nvPicPr>
          <p:cNvPr id="13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025" y="109538"/>
            <a:ext cx="11160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4711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5123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41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61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194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89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686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867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61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0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639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25EDB-826B-491C-A43A-BC4B8E022939}" type="datetimeFigureOut">
              <a:rPr lang="it-IT" smtClean="0"/>
              <a:pPr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0AA89-7B9D-4FDE-AF6F-865E45FD817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00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23825" y="611560"/>
            <a:ext cx="3477388" cy="809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err="1" smtClean="0"/>
              <a:t>Article</a:t>
            </a:r>
            <a:r>
              <a:rPr lang="it-IT" sz="1000" b="1" dirty="0" smtClean="0"/>
              <a:t>:  MORE 45 TABLE</a:t>
            </a:r>
            <a:endParaRPr lang="it-IT" sz="1000" b="1" i="1" dirty="0" smtClean="0">
              <a:cs typeface="Arial" pitchFamily="34" charset="0"/>
            </a:endParaRPr>
          </a:p>
          <a:p>
            <a:pPr algn="just"/>
            <a:endParaRPr lang="it-IT" sz="1000" b="1" dirty="0" smtClean="0">
              <a:cs typeface="Arial" pitchFamily="34" charset="0"/>
            </a:endParaRPr>
          </a:p>
          <a:p>
            <a:r>
              <a:rPr lang="en-US" sz="1000" dirty="0"/>
              <a:t>A table that is transformed into a system, that adapts to transversal use, interfacing with any environment, from the dining room to the living room, from </a:t>
            </a:r>
            <a:r>
              <a:rPr lang="en-US" sz="1000" dirty="0" smtClean="0"/>
              <a:t>the home </a:t>
            </a:r>
            <a:r>
              <a:rPr lang="en-US" sz="1000" dirty="0"/>
              <a:t>desk to the office desk, from meeting rooms to the executive offices</a:t>
            </a:r>
            <a:r>
              <a:rPr lang="en-US" sz="1000" dirty="0" smtClean="0"/>
              <a:t>.</a:t>
            </a:r>
            <a:endParaRPr lang="en-US" sz="1000" dirty="0"/>
          </a:p>
          <a:p>
            <a:r>
              <a:rPr lang="en-US" sz="1000" dirty="0"/>
              <a:t>Its structure allows you to create extremely customized and flexible accessories</a:t>
            </a:r>
            <a:r>
              <a:rPr lang="en-US" sz="1000" dirty="0" smtClean="0"/>
              <a:t>.</a:t>
            </a:r>
          </a:p>
          <a:p>
            <a:endParaRPr lang="en-US" sz="1000" dirty="0" smtClean="0"/>
          </a:p>
          <a:p>
            <a:endParaRPr lang="en-US" sz="1000" b="1" dirty="0"/>
          </a:p>
          <a:p>
            <a:r>
              <a:rPr lang="en-US" sz="1000" b="1" dirty="0"/>
              <a:t>TECHNICAL CHARACTERISTICS</a:t>
            </a:r>
          </a:p>
          <a:p>
            <a:endParaRPr lang="en-US" sz="1000" dirty="0"/>
          </a:p>
          <a:p>
            <a:r>
              <a:rPr lang="en-US" sz="1000" dirty="0"/>
              <a:t>S</a:t>
            </a:r>
            <a:r>
              <a:rPr lang="en-US" sz="1000" dirty="0" smtClean="0"/>
              <a:t>upport structure </a:t>
            </a:r>
            <a:r>
              <a:rPr lang="en-US" sz="1000" dirty="0"/>
              <a:t>consisting of metal legs </a:t>
            </a:r>
            <a:r>
              <a:rPr lang="en-US" sz="1000" dirty="0" smtClean="0"/>
              <a:t>(metal varnished) that </a:t>
            </a:r>
            <a:r>
              <a:rPr lang="en-US" sz="1000" dirty="0"/>
              <a:t>are inserted into the horizontal profiles with a fluid and measured </a:t>
            </a:r>
            <a:r>
              <a:rPr lang="en-US" sz="1000" dirty="0" smtClean="0"/>
              <a:t>arch.</a:t>
            </a:r>
          </a:p>
          <a:p>
            <a:r>
              <a:rPr lang="en-US" sz="1000" dirty="0" smtClean="0"/>
              <a:t>The </a:t>
            </a:r>
            <a:r>
              <a:rPr lang="en-US" sz="1000" dirty="0"/>
              <a:t>tops are surrounded by a flush fit metal frame, available in different finishes </a:t>
            </a:r>
            <a:r>
              <a:rPr lang="en-US" sz="1000" dirty="0" smtClean="0"/>
              <a:t>(</a:t>
            </a:r>
            <a:r>
              <a:rPr lang="en-US" sz="1000" dirty="0"/>
              <a:t>l</a:t>
            </a:r>
            <a:r>
              <a:rPr lang="it-IT" sz="1000" dirty="0" err="1" smtClean="0"/>
              <a:t>acquered</a:t>
            </a:r>
            <a:r>
              <a:rPr lang="it-IT" sz="1000" dirty="0" smtClean="0"/>
              <a:t>, </a:t>
            </a:r>
            <a:r>
              <a:rPr lang="it-IT" sz="1000" dirty="0" err="1" smtClean="0"/>
              <a:t>veneer</a:t>
            </a:r>
            <a:r>
              <a:rPr lang="it-IT" sz="1000" dirty="0" smtClean="0"/>
              <a:t> and </a:t>
            </a:r>
            <a:r>
              <a:rPr lang="it-IT" sz="1000" dirty="0" err="1" smtClean="0"/>
              <a:t>glass</a:t>
            </a:r>
            <a:r>
              <a:rPr lang="en-US" sz="1000" dirty="0" smtClean="0"/>
              <a:t>).</a:t>
            </a:r>
            <a:endParaRPr lang="en-US" sz="1000" dirty="0"/>
          </a:p>
          <a:p>
            <a:endParaRPr lang="it-IT" sz="1000" dirty="0" smtClean="0"/>
          </a:p>
          <a:p>
            <a:endParaRPr lang="it-IT" sz="1000" dirty="0" smtClean="0"/>
          </a:p>
          <a:p>
            <a:pPr algn="just"/>
            <a:r>
              <a:rPr lang="it-IT" sz="1000" b="1" dirty="0" smtClean="0">
                <a:cs typeface="Arial" pitchFamily="34" charset="0"/>
              </a:rPr>
              <a:t>DIMENSIONS </a:t>
            </a:r>
            <a:endParaRPr lang="it-IT" sz="1000" b="1" dirty="0">
              <a:cs typeface="Arial" pitchFamily="34" charset="0"/>
            </a:endParaRPr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 smtClean="0"/>
          </a:p>
          <a:p>
            <a:pPr algn="just"/>
            <a:endParaRPr lang="it-IT" sz="1000" b="1" dirty="0" smtClean="0"/>
          </a:p>
          <a:p>
            <a:pPr algn="just"/>
            <a:endParaRPr lang="it-IT" sz="1000" b="1" dirty="0" smtClean="0"/>
          </a:p>
          <a:p>
            <a:pPr algn="just"/>
            <a:r>
              <a:rPr lang="it-IT" sz="1000" dirty="0" smtClean="0"/>
              <a:t>		</a:t>
            </a:r>
          </a:p>
          <a:p>
            <a:pPr algn="just"/>
            <a:endParaRPr lang="it-IT" sz="1000" b="1" dirty="0" smtClean="0"/>
          </a:p>
          <a:p>
            <a:r>
              <a:rPr lang="it-IT" sz="1000" b="1" dirty="0" smtClean="0"/>
              <a:t>FINISHES </a:t>
            </a:r>
          </a:p>
          <a:p>
            <a:endParaRPr lang="it-IT" sz="1000" b="1" dirty="0" smtClean="0"/>
          </a:p>
          <a:p>
            <a:r>
              <a:rPr lang="it-IT" sz="1000" dirty="0"/>
              <a:t>Metal </a:t>
            </a:r>
            <a:r>
              <a:rPr lang="it-IT" sz="1000" dirty="0" err="1"/>
              <a:t>structure</a:t>
            </a:r>
            <a:r>
              <a:rPr lang="it-IT" sz="1000" dirty="0"/>
              <a:t>: </a:t>
            </a:r>
            <a:r>
              <a:rPr lang="it-IT" sz="1000" dirty="0" err="1"/>
              <a:t>Glossy</a:t>
            </a:r>
            <a:r>
              <a:rPr lang="it-IT" sz="1000" dirty="0"/>
              <a:t> Nichel Black, </a:t>
            </a:r>
            <a:r>
              <a:rPr lang="it-IT" sz="1000" dirty="0" err="1" smtClean="0"/>
              <a:t>Chromed</a:t>
            </a:r>
            <a:r>
              <a:rPr lang="it-IT" sz="1000" dirty="0" smtClean="0"/>
              <a:t> , Matt </a:t>
            </a:r>
            <a:r>
              <a:rPr lang="it-IT" sz="1000" dirty="0" err="1"/>
              <a:t>Bronze</a:t>
            </a:r>
            <a:r>
              <a:rPr lang="it-IT" sz="1000" dirty="0"/>
              <a:t>, Matt </a:t>
            </a:r>
            <a:r>
              <a:rPr lang="it-IT" sz="1000" dirty="0" smtClean="0"/>
              <a:t>Brass.</a:t>
            </a:r>
          </a:p>
          <a:p>
            <a:endParaRPr lang="it-IT" sz="1000" dirty="0" smtClean="0"/>
          </a:p>
          <a:p>
            <a:r>
              <a:rPr lang="it-IT" sz="1000" dirty="0" err="1" smtClean="0"/>
              <a:t>Varnished</a:t>
            </a:r>
            <a:r>
              <a:rPr lang="it-IT" sz="1000" dirty="0" smtClean="0"/>
              <a:t> </a:t>
            </a:r>
            <a:r>
              <a:rPr lang="it-IT" sz="1000" dirty="0" err="1"/>
              <a:t>structure</a:t>
            </a:r>
            <a:r>
              <a:rPr lang="it-IT" sz="1000" dirty="0"/>
              <a:t>: </a:t>
            </a:r>
            <a:r>
              <a:rPr lang="it-IT" sz="1000" dirty="0" smtClean="0"/>
              <a:t> White </a:t>
            </a:r>
            <a:r>
              <a:rPr lang="it-IT" sz="1000" dirty="0" err="1" smtClean="0"/>
              <a:t>Snow</a:t>
            </a:r>
            <a:r>
              <a:rPr lang="it-IT" sz="1000" dirty="0" smtClean="0"/>
              <a:t>, </a:t>
            </a:r>
            <a:r>
              <a:rPr lang="it-IT" sz="1000" dirty="0" err="1" smtClean="0"/>
              <a:t>Titanium</a:t>
            </a:r>
            <a:r>
              <a:rPr lang="it-IT" sz="1000" dirty="0" smtClean="0"/>
              <a:t>, Grey Night.</a:t>
            </a:r>
            <a:endParaRPr lang="it-IT" sz="1000" dirty="0"/>
          </a:p>
          <a:p>
            <a:endParaRPr lang="it-IT" sz="1000" b="1" dirty="0" smtClean="0"/>
          </a:p>
          <a:p>
            <a:r>
              <a:rPr lang="it-IT" sz="1000" dirty="0" smtClean="0"/>
              <a:t>Laminate top: White </a:t>
            </a:r>
            <a:r>
              <a:rPr lang="it-IT" sz="1000" dirty="0" err="1" smtClean="0"/>
              <a:t>Snow</a:t>
            </a:r>
            <a:r>
              <a:rPr lang="it-IT" sz="1000" dirty="0" smtClean="0"/>
              <a:t> </a:t>
            </a:r>
          </a:p>
          <a:p>
            <a:endParaRPr lang="it-IT" sz="1000" b="1" dirty="0" smtClean="0"/>
          </a:p>
          <a:p>
            <a:r>
              <a:rPr lang="it-IT" sz="1000" dirty="0" err="1" smtClean="0"/>
              <a:t>Lacquered</a:t>
            </a:r>
            <a:r>
              <a:rPr lang="it-IT" sz="1000" dirty="0" smtClean="0"/>
              <a:t> Top:  White </a:t>
            </a:r>
            <a:r>
              <a:rPr lang="it-IT" sz="1000" dirty="0" err="1" smtClean="0"/>
              <a:t>Snow</a:t>
            </a:r>
            <a:r>
              <a:rPr lang="it-IT" sz="1000" dirty="0" smtClean="0"/>
              <a:t>, Night </a:t>
            </a:r>
            <a:r>
              <a:rPr lang="it-IT" sz="1000" dirty="0"/>
              <a:t>Grey, </a:t>
            </a:r>
            <a:r>
              <a:rPr lang="it-IT" sz="1000" dirty="0" err="1" smtClean="0"/>
              <a:t>Titanium</a:t>
            </a:r>
            <a:endParaRPr lang="it-IT" sz="1000" dirty="0" smtClean="0"/>
          </a:p>
          <a:p>
            <a:endParaRPr lang="it-IT" sz="1000" dirty="0"/>
          </a:p>
          <a:p>
            <a:r>
              <a:rPr lang="it-IT" sz="1000" dirty="0" err="1" smtClean="0"/>
              <a:t>Veneer</a:t>
            </a:r>
            <a:r>
              <a:rPr lang="it-IT" sz="1000" dirty="0" smtClean="0"/>
              <a:t> Top</a:t>
            </a:r>
            <a:r>
              <a:rPr lang="it-IT" sz="1000" dirty="0" smtClean="0"/>
              <a:t>: </a:t>
            </a:r>
            <a:r>
              <a:rPr lang="it-IT" sz="1000" dirty="0" err="1" smtClean="0"/>
              <a:t>Thermo</a:t>
            </a:r>
            <a:r>
              <a:rPr lang="it-IT" sz="1000" dirty="0" smtClean="0"/>
              <a:t> </a:t>
            </a:r>
            <a:r>
              <a:rPr lang="it-IT" sz="1000" dirty="0" err="1" smtClean="0"/>
              <a:t>Treated</a:t>
            </a:r>
            <a:r>
              <a:rPr lang="it-IT" sz="1000" dirty="0" smtClean="0"/>
              <a:t> </a:t>
            </a:r>
            <a:r>
              <a:rPr lang="it-IT" sz="1000" dirty="0" err="1" smtClean="0"/>
              <a:t>Oak</a:t>
            </a:r>
            <a:r>
              <a:rPr lang="it-IT" sz="1000" dirty="0" smtClean="0"/>
              <a:t>, Canaletto </a:t>
            </a:r>
            <a:r>
              <a:rPr lang="it-IT" sz="1000" dirty="0" err="1" smtClean="0"/>
              <a:t>Walnut</a:t>
            </a:r>
            <a:endParaRPr lang="it-IT" sz="1000" dirty="0" smtClean="0"/>
          </a:p>
          <a:p>
            <a:endParaRPr lang="it-IT" sz="1000" dirty="0"/>
          </a:p>
          <a:p>
            <a:pPr algn="just"/>
            <a:r>
              <a:rPr lang="it-IT" sz="1000" dirty="0" smtClean="0"/>
              <a:t>Glass Top: </a:t>
            </a:r>
            <a:r>
              <a:rPr lang="it-IT" sz="1000" dirty="0" err="1" smtClean="0"/>
              <a:t>Transparent</a:t>
            </a:r>
            <a:r>
              <a:rPr lang="it-IT" sz="1000" dirty="0" smtClean="0"/>
              <a:t> </a:t>
            </a:r>
            <a:r>
              <a:rPr lang="it-IT" sz="1000" dirty="0" err="1" smtClean="0"/>
              <a:t>glass</a:t>
            </a:r>
            <a:r>
              <a:rPr lang="it-IT" sz="1000" dirty="0" smtClean="0"/>
              <a:t>, Back-</a:t>
            </a:r>
            <a:r>
              <a:rPr lang="it-IT" sz="1000" dirty="0" err="1" smtClean="0"/>
              <a:t>lacquered</a:t>
            </a:r>
            <a:r>
              <a:rPr lang="it-IT" sz="1000" dirty="0" smtClean="0"/>
              <a:t> </a:t>
            </a:r>
            <a:r>
              <a:rPr lang="it-IT" sz="1000" dirty="0" err="1" smtClean="0"/>
              <a:t>etched</a:t>
            </a:r>
            <a:r>
              <a:rPr lang="it-IT" sz="1000" dirty="0" smtClean="0"/>
              <a:t> </a:t>
            </a:r>
            <a:r>
              <a:rPr lang="it-IT" sz="1000" dirty="0" smtClean="0"/>
              <a:t>Glass</a:t>
            </a:r>
            <a:endParaRPr lang="it-IT" sz="1000" dirty="0" smtClean="0"/>
          </a:p>
          <a:p>
            <a:pPr algn="just"/>
            <a:endParaRPr lang="it-IT" sz="1000" dirty="0" smtClean="0">
              <a:solidFill>
                <a:srgbClr val="FF0000"/>
              </a:solidFill>
            </a:endParaRPr>
          </a:p>
          <a:p>
            <a:pPr algn="just"/>
            <a:r>
              <a:rPr lang="it-IT" sz="1000" dirty="0" smtClean="0"/>
              <a:t>Top: </a:t>
            </a:r>
            <a:r>
              <a:rPr lang="it-IT" sz="1000" dirty="0" err="1" smtClean="0"/>
              <a:t>Saddle</a:t>
            </a:r>
            <a:r>
              <a:rPr lang="it-IT" sz="1000" dirty="0" smtClean="0"/>
              <a:t> </a:t>
            </a:r>
            <a:r>
              <a:rPr lang="it-IT" sz="1000" dirty="0" err="1" smtClean="0"/>
              <a:t>Leather</a:t>
            </a:r>
            <a:r>
              <a:rPr lang="it-IT" sz="1000" dirty="0" smtClean="0"/>
              <a:t> ( </a:t>
            </a:r>
            <a:r>
              <a:rPr lang="it-IT" sz="1000" dirty="0" err="1" smtClean="0"/>
              <a:t>see</a:t>
            </a:r>
            <a:r>
              <a:rPr lang="it-IT" sz="1000" dirty="0" smtClean="0"/>
              <a:t> sample </a:t>
            </a:r>
            <a:r>
              <a:rPr lang="it-IT" sz="1000" dirty="0" err="1" smtClean="0"/>
              <a:t>collection</a:t>
            </a:r>
            <a:r>
              <a:rPr lang="it-IT" sz="1000" dirty="0" smtClean="0"/>
              <a:t>)</a:t>
            </a:r>
            <a:endParaRPr lang="it-IT" sz="1000" dirty="0"/>
          </a:p>
        </p:txBody>
      </p:sp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171450" y="18776"/>
            <a:ext cx="2753494" cy="498620"/>
          </a:xfrm>
        </p:spPr>
        <p:txBody>
          <a:bodyPr numCol="1">
            <a:noAutofit/>
          </a:bodyPr>
          <a:lstStyle/>
          <a:p>
            <a:pPr algn="l"/>
            <a:r>
              <a:rPr lang="it-IT" sz="1200" dirty="0" smtClean="0">
                <a:solidFill>
                  <a:schemeClr val="bg1"/>
                </a:solidFill>
              </a:rPr>
              <a:t>Technical data</a:t>
            </a:r>
            <a:r>
              <a:rPr lang="it-IT" sz="1800" b="1" dirty="0" smtClean="0">
                <a:solidFill>
                  <a:schemeClr val="bg1"/>
                </a:solidFill>
              </a:rPr>
              <a:t/>
            </a:r>
            <a:br>
              <a:rPr lang="it-IT" sz="1800" b="1" dirty="0" smtClean="0">
                <a:solidFill>
                  <a:schemeClr val="bg1"/>
                </a:solidFill>
              </a:rPr>
            </a:br>
            <a:r>
              <a:rPr lang="it-IT" sz="1800" b="1" dirty="0" smtClean="0">
                <a:solidFill>
                  <a:schemeClr val="bg1"/>
                </a:solidFill>
              </a:rPr>
              <a:t>MORE </a:t>
            </a:r>
            <a:r>
              <a:rPr lang="it-IT" sz="900" b="1" i="1" dirty="0" smtClean="0">
                <a:solidFill>
                  <a:schemeClr val="bg1"/>
                </a:solidFill>
              </a:rPr>
              <a:t>Estel design </a:t>
            </a:r>
            <a:endParaRPr lang="it-IT" sz="900" b="1" i="1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4" b="-1"/>
          <a:stretch/>
        </p:blipFill>
        <p:spPr bwMode="auto">
          <a:xfrm>
            <a:off x="62519" y="3733653"/>
            <a:ext cx="1800000" cy="143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5"/>
          <a:stretch/>
        </p:blipFill>
        <p:spPr bwMode="auto">
          <a:xfrm>
            <a:off x="1772816" y="3733653"/>
            <a:ext cx="1643854" cy="181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184" y="3818568"/>
            <a:ext cx="1440000" cy="149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184" y="3707904"/>
            <a:ext cx="1800000" cy="173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188640" y="5477907"/>
            <a:ext cx="64807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i="1" dirty="0" err="1" smtClean="0"/>
              <a:t>Rectangular</a:t>
            </a:r>
            <a:r>
              <a:rPr lang="it-IT" sz="1000" i="1" dirty="0" smtClean="0"/>
              <a:t> </a:t>
            </a:r>
            <a:r>
              <a:rPr lang="it-IT" sz="1000" i="1" dirty="0" err="1" smtClean="0"/>
              <a:t>table</a:t>
            </a:r>
            <a:r>
              <a:rPr lang="it-IT" sz="1000" i="1" dirty="0" smtClean="0"/>
              <a:t>	                         </a:t>
            </a:r>
            <a:r>
              <a:rPr lang="it-IT" sz="1000" i="1" dirty="0" err="1" smtClean="0"/>
              <a:t>Square</a:t>
            </a:r>
            <a:r>
              <a:rPr lang="it-IT" sz="1000" i="1" dirty="0" smtClean="0"/>
              <a:t> </a:t>
            </a:r>
            <a:r>
              <a:rPr lang="it-IT" sz="1000" i="1" dirty="0" err="1" smtClean="0"/>
              <a:t>table</a:t>
            </a:r>
            <a:r>
              <a:rPr lang="it-IT" sz="1000" i="1" dirty="0" smtClean="0"/>
              <a:t>	              Desk	</a:t>
            </a:r>
            <a:r>
              <a:rPr lang="it-IT" sz="1000" i="1" dirty="0"/>
              <a:t>	 </a:t>
            </a:r>
            <a:r>
              <a:rPr lang="it-IT" sz="1000" i="1" dirty="0" smtClean="0"/>
              <a:t>             </a:t>
            </a:r>
            <a:r>
              <a:rPr lang="it-IT" sz="1000" i="1" dirty="0" err="1" smtClean="0"/>
              <a:t>Structure</a:t>
            </a:r>
            <a:r>
              <a:rPr lang="it-IT" sz="1000" i="1" dirty="0" smtClean="0"/>
              <a:t> (45mm </a:t>
            </a:r>
            <a:r>
              <a:rPr lang="it-IT" sz="1000" i="1" dirty="0" err="1" smtClean="0"/>
              <a:t>profile</a:t>
            </a:r>
            <a:r>
              <a:rPr lang="it-IT" sz="1000" i="1" dirty="0" smtClean="0"/>
              <a:t>)</a:t>
            </a:r>
            <a:endParaRPr lang="it-IT" sz="1000" i="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019" y="1043608"/>
            <a:ext cx="3072342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171450" y="18776"/>
            <a:ext cx="2753494" cy="498620"/>
          </a:xfrm>
        </p:spPr>
        <p:txBody>
          <a:bodyPr numCol="1">
            <a:noAutofit/>
          </a:bodyPr>
          <a:lstStyle/>
          <a:p>
            <a:pPr algn="l"/>
            <a:r>
              <a:rPr lang="it-IT" sz="1200" dirty="0">
                <a:solidFill>
                  <a:schemeClr val="bg1"/>
                </a:solidFill>
              </a:rPr>
              <a:t>Technical data</a:t>
            </a:r>
            <a:r>
              <a:rPr lang="it-IT" sz="1800" b="1" dirty="0" smtClean="0">
                <a:solidFill>
                  <a:schemeClr val="bg1"/>
                </a:solidFill>
              </a:rPr>
              <a:t/>
            </a:r>
            <a:br>
              <a:rPr lang="it-IT" sz="1800" b="1" dirty="0" smtClean="0">
                <a:solidFill>
                  <a:schemeClr val="bg1"/>
                </a:solidFill>
              </a:rPr>
            </a:br>
            <a:r>
              <a:rPr lang="it-IT" sz="1800" b="1" dirty="0" smtClean="0">
                <a:solidFill>
                  <a:schemeClr val="bg1"/>
                </a:solidFill>
              </a:rPr>
              <a:t>MORE </a:t>
            </a:r>
            <a:r>
              <a:rPr lang="it-IT" sz="900" b="1" i="1" dirty="0" smtClean="0">
                <a:solidFill>
                  <a:schemeClr val="bg1"/>
                </a:solidFill>
              </a:rPr>
              <a:t>Estel design </a:t>
            </a:r>
            <a:endParaRPr lang="it-IT" sz="900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048" y="3995936"/>
            <a:ext cx="1440000" cy="149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498" b="58345"/>
          <a:stretch/>
        </p:blipFill>
        <p:spPr bwMode="auto">
          <a:xfrm>
            <a:off x="223823" y="3919316"/>
            <a:ext cx="1800000" cy="1503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02"/>
          <a:stretch/>
        </p:blipFill>
        <p:spPr>
          <a:xfrm>
            <a:off x="3861168" y="827584"/>
            <a:ext cx="2637372" cy="3091732"/>
          </a:xfrm>
          <a:prstGeom prst="rect">
            <a:avLst/>
          </a:prstGeom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23825" y="611560"/>
            <a:ext cx="3477388" cy="809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err="1" smtClean="0"/>
              <a:t>Article</a:t>
            </a:r>
            <a:r>
              <a:rPr lang="it-IT" sz="1000" b="1" dirty="0" smtClean="0"/>
              <a:t>:  MORE 45 CONSOLLE</a:t>
            </a:r>
            <a:endParaRPr lang="it-IT" sz="1000" b="1" i="1" dirty="0" smtClean="0">
              <a:cs typeface="Arial" pitchFamily="34" charset="0"/>
            </a:endParaRPr>
          </a:p>
          <a:p>
            <a:pPr algn="just"/>
            <a:endParaRPr lang="it-IT" sz="1000" b="1" dirty="0" smtClean="0">
              <a:cs typeface="Arial" pitchFamily="34" charset="0"/>
            </a:endParaRPr>
          </a:p>
          <a:p>
            <a:r>
              <a:rPr lang="en-US" sz="1000" dirty="0"/>
              <a:t>A table that is transformed into a system, that adapts to transversal use, interfacing with any environment, from the dining room to the living room, from </a:t>
            </a:r>
            <a:r>
              <a:rPr lang="en-US" sz="1000" dirty="0" smtClean="0"/>
              <a:t>the home </a:t>
            </a:r>
            <a:r>
              <a:rPr lang="en-US" sz="1000" dirty="0"/>
              <a:t>desk to the office desk, from meeting rooms to the executive offices</a:t>
            </a:r>
            <a:r>
              <a:rPr lang="en-US" sz="1000" dirty="0" smtClean="0"/>
              <a:t>.</a:t>
            </a:r>
            <a:endParaRPr lang="en-US" sz="1000" dirty="0"/>
          </a:p>
          <a:p>
            <a:r>
              <a:rPr lang="en-US" sz="1000" dirty="0"/>
              <a:t>Its structure allows you to create extremely customized and flexible accessories</a:t>
            </a:r>
            <a:r>
              <a:rPr lang="en-US" sz="1000" dirty="0" smtClean="0"/>
              <a:t>.</a:t>
            </a:r>
          </a:p>
          <a:p>
            <a:endParaRPr lang="en-US" sz="1000" dirty="0" smtClean="0"/>
          </a:p>
          <a:p>
            <a:endParaRPr lang="en-US" sz="1000" b="1" dirty="0"/>
          </a:p>
          <a:p>
            <a:r>
              <a:rPr lang="en-US" sz="1000" b="1" dirty="0"/>
              <a:t>TECHNICAL CHARACTERISTICS</a:t>
            </a:r>
          </a:p>
          <a:p>
            <a:endParaRPr lang="en-US" sz="1000" dirty="0"/>
          </a:p>
          <a:p>
            <a:r>
              <a:rPr lang="en-US" sz="1000" dirty="0"/>
              <a:t>S</a:t>
            </a:r>
            <a:r>
              <a:rPr lang="en-US" sz="1000" dirty="0" smtClean="0"/>
              <a:t>upport structure </a:t>
            </a:r>
            <a:r>
              <a:rPr lang="en-US" sz="1000" dirty="0"/>
              <a:t>consisting of metal legs </a:t>
            </a:r>
            <a:r>
              <a:rPr lang="en-US" sz="1000" dirty="0" smtClean="0"/>
              <a:t>(metal varnished) that </a:t>
            </a:r>
            <a:r>
              <a:rPr lang="en-US" sz="1000" dirty="0"/>
              <a:t>are inserted into the horizontal profiles with a fluid and measured </a:t>
            </a:r>
            <a:r>
              <a:rPr lang="en-US" sz="1000" dirty="0" smtClean="0"/>
              <a:t>arch.</a:t>
            </a:r>
          </a:p>
          <a:p>
            <a:r>
              <a:rPr lang="en-US" sz="1000" dirty="0" smtClean="0"/>
              <a:t>The </a:t>
            </a:r>
            <a:r>
              <a:rPr lang="en-US" sz="1000" dirty="0"/>
              <a:t>tops are surrounded by a flush fit metal frame, available in different finishes </a:t>
            </a:r>
            <a:r>
              <a:rPr lang="en-US" sz="1000" dirty="0" smtClean="0"/>
              <a:t>(</a:t>
            </a:r>
            <a:r>
              <a:rPr lang="it-IT" sz="1000" dirty="0" err="1" smtClean="0"/>
              <a:t>lacquered</a:t>
            </a:r>
            <a:r>
              <a:rPr lang="it-IT" sz="1000" dirty="0" smtClean="0"/>
              <a:t>, </a:t>
            </a:r>
            <a:r>
              <a:rPr lang="it-IT" sz="1000" dirty="0" err="1" smtClean="0"/>
              <a:t>veneer</a:t>
            </a:r>
            <a:r>
              <a:rPr lang="it-IT" sz="1000" dirty="0" smtClean="0"/>
              <a:t> and </a:t>
            </a:r>
            <a:r>
              <a:rPr lang="it-IT" sz="1000" dirty="0" err="1" smtClean="0"/>
              <a:t>glass</a:t>
            </a:r>
            <a:r>
              <a:rPr lang="en-US" sz="1000" dirty="0" smtClean="0"/>
              <a:t>).</a:t>
            </a:r>
            <a:endParaRPr lang="en-US" sz="1000" dirty="0"/>
          </a:p>
          <a:p>
            <a:endParaRPr lang="it-IT" sz="1000" dirty="0" smtClean="0"/>
          </a:p>
          <a:p>
            <a:endParaRPr lang="it-IT" sz="1000" dirty="0" smtClean="0"/>
          </a:p>
          <a:p>
            <a:pPr algn="just"/>
            <a:r>
              <a:rPr lang="it-IT" sz="1000" b="1" dirty="0" smtClean="0">
                <a:cs typeface="Arial" pitchFamily="34" charset="0"/>
              </a:rPr>
              <a:t>DIMENSIONS </a:t>
            </a:r>
            <a:endParaRPr lang="it-IT" sz="1000" b="1" dirty="0">
              <a:cs typeface="Arial" pitchFamily="34" charset="0"/>
            </a:endParaRPr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 smtClean="0"/>
          </a:p>
          <a:p>
            <a:pPr algn="just"/>
            <a:endParaRPr lang="it-IT" sz="1000" b="1" dirty="0" smtClean="0"/>
          </a:p>
          <a:p>
            <a:pPr algn="just"/>
            <a:endParaRPr lang="it-IT" sz="1000" b="1" dirty="0" smtClean="0"/>
          </a:p>
          <a:p>
            <a:pPr algn="just"/>
            <a:r>
              <a:rPr lang="it-IT" sz="1000" dirty="0" smtClean="0"/>
              <a:t>		</a:t>
            </a:r>
          </a:p>
          <a:p>
            <a:pPr algn="just"/>
            <a:endParaRPr lang="it-IT" sz="1000" b="1" dirty="0" smtClean="0"/>
          </a:p>
          <a:p>
            <a:r>
              <a:rPr lang="it-IT" sz="1000" b="1" dirty="0" smtClean="0"/>
              <a:t>FINISHES </a:t>
            </a:r>
          </a:p>
          <a:p>
            <a:endParaRPr lang="it-IT" sz="1000" b="1" dirty="0"/>
          </a:p>
          <a:p>
            <a:endParaRPr lang="it-IT" sz="1000" b="1" dirty="0"/>
          </a:p>
          <a:p>
            <a:r>
              <a:rPr lang="it-IT" sz="1000" dirty="0"/>
              <a:t>Metal </a:t>
            </a:r>
            <a:r>
              <a:rPr lang="it-IT" sz="1000" dirty="0" err="1"/>
              <a:t>structure</a:t>
            </a:r>
            <a:r>
              <a:rPr lang="it-IT" sz="1000" dirty="0"/>
              <a:t>: </a:t>
            </a:r>
            <a:r>
              <a:rPr lang="it-IT" sz="1000" dirty="0" err="1"/>
              <a:t>Glossy</a:t>
            </a:r>
            <a:r>
              <a:rPr lang="it-IT" sz="1000" dirty="0"/>
              <a:t> Nichel Black, </a:t>
            </a:r>
            <a:r>
              <a:rPr lang="it-IT" sz="1000" dirty="0" err="1"/>
              <a:t>Chromed</a:t>
            </a:r>
            <a:r>
              <a:rPr lang="it-IT" sz="1000" dirty="0"/>
              <a:t> , Matt </a:t>
            </a:r>
            <a:r>
              <a:rPr lang="it-IT" sz="1000" dirty="0" err="1"/>
              <a:t>Bronze</a:t>
            </a:r>
            <a:r>
              <a:rPr lang="it-IT" sz="1000" dirty="0"/>
              <a:t>, Matt Brass.</a:t>
            </a:r>
          </a:p>
          <a:p>
            <a:endParaRPr lang="it-IT" sz="1000" dirty="0"/>
          </a:p>
          <a:p>
            <a:r>
              <a:rPr lang="it-IT" sz="1000" dirty="0" err="1"/>
              <a:t>Varnished</a:t>
            </a:r>
            <a:r>
              <a:rPr lang="it-IT" sz="1000" dirty="0"/>
              <a:t> </a:t>
            </a:r>
            <a:r>
              <a:rPr lang="it-IT" sz="1000" dirty="0" err="1"/>
              <a:t>structure</a:t>
            </a:r>
            <a:r>
              <a:rPr lang="it-IT" sz="1000" dirty="0"/>
              <a:t>:  White </a:t>
            </a:r>
            <a:r>
              <a:rPr lang="it-IT" sz="1000" dirty="0" err="1"/>
              <a:t>Snow</a:t>
            </a:r>
            <a:r>
              <a:rPr lang="it-IT" sz="1000" dirty="0"/>
              <a:t>, </a:t>
            </a:r>
            <a:r>
              <a:rPr lang="it-IT" sz="1000" dirty="0" err="1"/>
              <a:t>Titanium</a:t>
            </a:r>
            <a:r>
              <a:rPr lang="it-IT" sz="1000" dirty="0"/>
              <a:t>, Grey Night.</a:t>
            </a:r>
          </a:p>
          <a:p>
            <a:endParaRPr lang="it-IT" sz="1000" b="1" dirty="0"/>
          </a:p>
          <a:p>
            <a:r>
              <a:rPr lang="it-IT" sz="1000" dirty="0"/>
              <a:t>Laminate top: White </a:t>
            </a:r>
            <a:r>
              <a:rPr lang="it-IT" sz="1000" dirty="0" err="1"/>
              <a:t>Snow</a:t>
            </a:r>
            <a:r>
              <a:rPr lang="it-IT" sz="1000" dirty="0"/>
              <a:t> </a:t>
            </a:r>
          </a:p>
          <a:p>
            <a:endParaRPr lang="it-IT" sz="1000" b="1" dirty="0"/>
          </a:p>
          <a:p>
            <a:r>
              <a:rPr lang="it-IT" sz="1000" dirty="0" err="1"/>
              <a:t>Lacquered</a:t>
            </a:r>
            <a:r>
              <a:rPr lang="it-IT" sz="1000" dirty="0"/>
              <a:t> Top:  White </a:t>
            </a:r>
            <a:r>
              <a:rPr lang="it-IT" sz="1000" dirty="0" err="1"/>
              <a:t>Snow</a:t>
            </a:r>
            <a:r>
              <a:rPr lang="it-IT" sz="1000" dirty="0"/>
              <a:t>, Night Grey, </a:t>
            </a:r>
            <a:r>
              <a:rPr lang="it-IT" sz="1000" dirty="0" err="1"/>
              <a:t>Titanium</a:t>
            </a:r>
            <a:endParaRPr lang="it-IT" sz="1000" dirty="0"/>
          </a:p>
          <a:p>
            <a:endParaRPr lang="it-IT" sz="1000" dirty="0"/>
          </a:p>
          <a:p>
            <a:r>
              <a:rPr lang="it-IT" sz="1000" dirty="0" err="1"/>
              <a:t>Veneer</a:t>
            </a:r>
            <a:r>
              <a:rPr lang="it-IT" sz="1000" dirty="0"/>
              <a:t> Top: </a:t>
            </a:r>
            <a:r>
              <a:rPr lang="it-IT" sz="1000" dirty="0" err="1"/>
              <a:t>Thermo</a:t>
            </a:r>
            <a:r>
              <a:rPr lang="it-IT" sz="1000" dirty="0"/>
              <a:t> </a:t>
            </a:r>
            <a:r>
              <a:rPr lang="it-IT" sz="1000" dirty="0" err="1"/>
              <a:t>Treated</a:t>
            </a:r>
            <a:r>
              <a:rPr lang="it-IT" sz="1000" dirty="0"/>
              <a:t> </a:t>
            </a:r>
            <a:r>
              <a:rPr lang="it-IT" sz="1000" dirty="0" err="1"/>
              <a:t>Oak</a:t>
            </a:r>
            <a:r>
              <a:rPr lang="it-IT" sz="1000" dirty="0"/>
              <a:t>, Canaletto </a:t>
            </a:r>
            <a:r>
              <a:rPr lang="it-IT" sz="1000" dirty="0" err="1"/>
              <a:t>Walnut</a:t>
            </a:r>
            <a:endParaRPr lang="it-IT" sz="1000" dirty="0"/>
          </a:p>
          <a:p>
            <a:endParaRPr lang="it-IT" sz="1000" dirty="0"/>
          </a:p>
          <a:p>
            <a:pPr algn="just"/>
            <a:r>
              <a:rPr lang="it-IT" sz="1000" dirty="0"/>
              <a:t>Glass Top: </a:t>
            </a:r>
            <a:r>
              <a:rPr lang="it-IT" sz="1000" dirty="0" err="1"/>
              <a:t>Transparent</a:t>
            </a:r>
            <a:r>
              <a:rPr lang="it-IT" sz="1000" dirty="0"/>
              <a:t> </a:t>
            </a:r>
            <a:r>
              <a:rPr lang="it-IT" sz="1000" dirty="0" err="1"/>
              <a:t>glass</a:t>
            </a:r>
            <a:r>
              <a:rPr lang="it-IT" sz="1000" dirty="0"/>
              <a:t>, Back-</a:t>
            </a:r>
            <a:r>
              <a:rPr lang="it-IT" sz="1000" dirty="0" err="1"/>
              <a:t>lacquered</a:t>
            </a:r>
            <a:r>
              <a:rPr lang="it-IT" sz="1000" dirty="0"/>
              <a:t> </a:t>
            </a:r>
            <a:r>
              <a:rPr lang="it-IT" sz="1000" dirty="0" err="1"/>
              <a:t>etched</a:t>
            </a:r>
            <a:r>
              <a:rPr lang="it-IT" sz="1000" dirty="0"/>
              <a:t> Glass</a:t>
            </a:r>
          </a:p>
          <a:p>
            <a:pPr algn="just"/>
            <a:endParaRPr lang="it-IT" sz="1000" dirty="0">
              <a:solidFill>
                <a:srgbClr val="FF0000"/>
              </a:solidFill>
            </a:endParaRPr>
          </a:p>
          <a:p>
            <a:pPr algn="just"/>
            <a:r>
              <a:rPr lang="it-IT" sz="1000" dirty="0"/>
              <a:t>Top: </a:t>
            </a:r>
            <a:r>
              <a:rPr lang="it-IT" sz="1000" dirty="0" err="1"/>
              <a:t>Saddle</a:t>
            </a:r>
            <a:r>
              <a:rPr lang="it-IT" sz="1000" dirty="0"/>
              <a:t> </a:t>
            </a:r>
            <a:r>
              <a:rPr lang="it-IT" sz="1000" dirty="0" err="1"/>
              <a:t>Leather</a:t>
            </a:r>
            <a:r>
              <a:rPr lang="it-IT" sz="1000" dirty="0"/>
              <a:t> ( </a:t>
            </a:r>
            <a:r>
              <a:rPr lang="it-IT" sz="1000" dirty="0" err="1"/>
              <a:t>see</a:t>
            </a:r>
            <a:r>
              <a:rPr lang="it-IT" sz="1000" dirty="0"/>
              <a:t> sample </a:t>
            </a:r>
            <a:r>
              <a:rPr lang="it-IT" sz="1000" dirty="0" err="1"/>
              <a:t>collection</a:t>
            </a:r>
            <a:r>
              <a:rPr lang="it-IT" sz="1000" dirty="0"/>
              <a:t>)</a:t>
            </a:r>
          </a:p>
          <a:p>
            <a:endParaRPr lang="it-IT" sz="1000" b="1" dirty="0" smtClean="0"/>
          </a:p>
        </p:txBody>
      </p:sp>
      <p:sp>
        <p:nvSpPr>
          <p:cNvPr id="10" name="Rettangolo 9"/>
          <p:cNvSpPr/>
          <p:nvPr/>
        </p:nvSpPr>
        <p:spPr>
          <a:xfrm>
            <a:off x="188640" y="5477907"/>
            <a:ext cx="64807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i="1" dirty="0" smtClean="0"/>
              <a:t>       Consolle		                 </a:t>
            </a:r>
            <a:r>
              <a:rPr lang="it-IT" sz="1000" i="1" dirty="0" err="1" smtClean="0"/>
              <a:t>Structure</a:t>
            </a:r>
            <a:r>
              <a:rPr lang="it-IT" sz="1000" i="1" dirty="0" smtClean="0"/>
              <a:t> (45mm </a:t>
            </a:r>
            <a:r>
              <a:rPr lang="it-IT" sz="1000" i="1" dirty="0" err="1" smtClean="0"/>
              <a:t>profile</a:t>
            </a:r>
            <a:r>
              <a:rPr lang="it-IT" sz="1000" i="1" dirty="0" smtClean="0"/>
              <a:t>)</a:t>
            </a:r>
            <a:endParaRPr lang="it-IT" sz="1000" i="1" dirty="0"/>
          </a:p>
        </p:txBody>
      </p:sp>
    </p:spTree>
    <p:extLst>
      <p:ext uri="{BB962C8B-B14F-4D97-AF65-F5344CB8AC3E}">
        <p14:creationId xmlns:p14="http://schemas.microsoft.com/office/powerpoint/2010/main" val="83027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171450" y="18776"/>
            <a:ext cx="2753494" cy="498620"/>
          </a:xfrm>
        </p:spPr>
        <p:txBody>
          <a:bodyPr numCol="1">
            <a:noAutofit/>
          </a:bodyPr>
          <a:lstStyle/>
          <a:p>
            <a:pPr algn="l"/>
            <a:r>
              <a:rPr lang="it-IT" sz="1200" dirty="0">
                <a:solidFill>
                  <a:schemeClr val="bg1"/>
                </a:solidFill>
              </a:rPr>
              <a:t>Technical data</a:t>
            </a:r>
            <a:r>
              <a:rPr lang="it-IT" sz="1800" b="1" dirty="0" smtClean="0">
                <a:solidFill>
                  <a:schemeClr val="bg1"/>
                </a:solidFill>
              </a:rPr>
              <a:t/>
            </a:r>
            <a:br>
              <a:rPr lang="it-IT" sz="1800" b="1" dirty="0" smtClean="0">
                <a:solidFill>
                  <a:schemeClr val="bg1"/>
                </a:solidFill>
              </a:rPr>
            </a:br>
            <a:r>
              <a:rPr lang="it-IT" sz="1800" b="1" dirty="0" smtClean="0">
                <a:solidFill>
                  <a:schemeClr val="bg1"/>
                </a:solidFill>
              </a:rPr>
              <a:t>MORE </a:t>
            </a:r>
            <a:r>
              <a:rPr lang="it-IT" sz="900" b="1" i="1" dirty="0" smtClean="0">
                <a:solidFill>
                  <a:schemeClr val="bg1"/>
                </a:solidFill>
              </a:rPr>
              <a:t>Estel design </a:t>
            </a:r>
            <a:endParaRPr lang="it-IT" sz="900" b="1" i="1" dirty="0">
              <a:solidFill>
                <a:schemeClr val="bg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68" y="3991025"/>
            <a:ext cx="1440000" cy="149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2" r="2665" b="11024"/>
          <a:stretch/>
        </p:blipFill>
        <p:spPr bwMode="auto">
          <a:xfrm>
            <a:off x="285293" y="3919017"/>
            <a:ext cx="2119100" cy="1660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2" r="7411" b="10196"/>
          <a:stretch/>
        </p:blipFill>
        <p:spPr bwMode="auto">
          <a:xfrm>
            <a:off x="2636912" y="3851920"/>
            <a:ext cx="2001735" cy="177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23825" y="611560"/>
            <a:ext cx="3477388" cy="809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err="1" smtClean="0"/>
              <a:t>Article</a:t>
            </a:r>
            <a:r>
              <a:rPr lang="it-IT" sz="1000" b="1" dirty="0" smtClean="0"/>
              <a:t>:  MORE 45 TABLE</a:t>
            </a:r>
            <a:endParaRPr lang="it-IT" sz="1000" b="1" i="1" dirty="0" smtClean="0">
              <a:cs typeface="Arial" pitchFamily="34" charset="0"/>
            </a:endParaRPr>
          </a:p>
          <a:p>
            <a:pPr algn="just"/>
            <a:endParaRPr lang="it-IT" sz="1000" b="1" dirty="0" smtClean="0">
              <a:cs typeface="Arial" pitchFamily="34" charset="0"/>
            </a:endParaRPr>
          </a:p>
          <a:p>
            <a:r>
              <a:rPr lang="en-US" sz="1000" dirty="0"/>
              <a:t>A table that is transformed into a system, that adapts to transversal use, interfacing with any environment, from the dining room to the living room, from </a:t>
            </a:r>
            <a:r>
              <a:rPr lang="en-US" sz="1000" dirty="0" smtClean="0"/>
              <a:t>the home </a:t>
            </a:r>
            <a:r>
              <a:rPr lang="en-US" sz="1000" dirty="0"/>
              <a:t>desk to the office desk, from meeting rooms to the executive offices</a:t>
            </a:r>
            <a:r>
              <a:rPr lang="en-US" sz="1000" dirty="0" smtClean="0"/>
              <a:t>.</a:t>
            </a:r>
            <a:endParaRPr lang="en-US" sz="1000" dirty="0"/>
          </a:p>
          <a:p>
            <a:r>
              <a:rPr lang="en-US" sz="1000" dirty="0"/>
              <a:t>Its structure allows you to create extremely customized and flexible accessories</a:t>
            </a:r>
            <a:r>
              <a:rPr lang="en-US" sz="1000" dirty="0" smtClean="0"/>
              <a:t>.</a:t>
            </a:r>
          </a:p>
          <a:p>
            <a:endParaRPr lang="en-US" sz="1000" dirty="0" smtClean="0"/>
          </a:p>
          <a:p>
            <a:endParaRPr lang="en-US" sz="1000" b="1" dirty="0"/>
          </a:p>
          <a:p>
            <a:r>
              <a:rPr lang="en-US" sz="1000" b="1" dirty="0"/>
              <a:t>TECHNICAL CHARACTERISTICS</a:t>
            </a:r>
          </a:p>
          <a:p>
            <a:endParaRPr lang="en-US" sz="1000" dirty="0"/>
          </a:p>
          <a:p>
            <a:r>
              <a:rPr lang="en-US" sz="1000" dirty="0"/>
              <a:t>S</a:t>
            </a:r>
            <a:r>
              <a:rPr lang="en-US" sz="1000" dirty="0" smtClean="0"/>
              <a:t>upport structure </a:t>
            </a:r>
            <a:r>
              <a:rPr lang="en-US" sz="1000" dirty="0"/>
              <a:t>consisting of metal legs </a:t>
            </a:r>
            <a:r>
              <a:rPr lang="en-US" sz="1000" dirty="0" smtClean="0"/>
              <a:t>(metal varnished) that </a:t>
            </a:r>
            <a:r>
              <a:rPr lang="en-US" sz="1000" dirty="0"/>
              <a:t>are inserted into the horizontal profiles with a fluid and measured </a:t>
            </a:r>
            <a:r>
              <a:rPr lang="en-US" sz="1000" dirty="0" smtClean="0"/>
              <a:t>arch.</a:t>
            </a:r>
          </a:p>
          <a:p>
            <a:r>
              <a:rPr lang="en-US" sz="1000" dirty="0" smtClean="0"/>
              <a:t>The </a:t>
            </a:r>
            <a:r>
              <a:rPr lang="en-US" sz="1000" dirty="0"/>
              <a:t>tops are surrounded by a flush fit metal frame, available in different finishes </a:t>
            </a:r>
            <a:r>
              <a:rPr lang="en-US" sz="1000" dirty="0" smtClean="0"/>
              <a:t>(</a:t>
            </a:r>
            <a:r>
              <a:rPr lang="it-IT" sz="1000" dirty="0" err="1" smtClean="0"/>
              <a:t>lacquered</a:t>
            </a:r>
            <a:r>
              <a:rPr lang="it-IT" sz="1000" dirty="0" smtClean="0"/>
              <a:t>, </a:t>
            </a:r>
            <a:r>
              <a:rPr lang="it-IT" sz="1000" dirty="0" err="1" smtClean="0"/>
              <a:t>veneer</a:t>
            </a:r>
            <a:r>
              <a:rPr lang="it-IT" sz="1000" dirty="0" smtClean="0"/>
              <a:t> and </a:t>
            </a:r>
            <a:r>
              <a:rPr lang="it-IT" sz="1000" dirty="0" err="1" smtClean="0"/>
              <a:t>glass</a:t>
            </a:r>
            <a:r>
              <a:rPr lang="en-US" sz="1000" dirty="0" smtClean="0"/>
              <a:t>).</a:t>
            </a:r>
            <a:endParaRPr lang="en-US" sz="1000" dirty="0"/>
          </a:p>
          <a:p>
            <a:endParaRPr lang="it-IT" sz="1000" dirty="0" smtClean="0"/>
          </a:p>
          <a:p>
            <a:endParaRPr lang="it-IT" sz="1000" dirty="0" smtClean="0"/>
          </a:p>
          <a:p>
            <a:pPr algn="just"/>
            <a:r>
              <a:rPr lang="it-IT" sz="1000" b="1" dirty="0" smtClean="0">
                <a:cs typeface="Arial" pitchFamily="34" charset="0"/>
              </a:rPr>
              <a:t>DIMENSIONS </a:t>
            </a:r>
            <a:endParaRPr lang="it-IT" sz="1000" b="1" dirty="0">
              <a:cs typeface="Arial" pitchFamily="34" charset="0"/>
            </a:endParaRPr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 smtClean="0"/>
          </a:p>
          <a:p>
            <a:pPr algn="just"/>
            <a:endParaRPr lang="it-IT" sz="1000" b="1" dirty="0" smtClean="0"/>
          </a:p>
          <a:p>
            <a:pPr algn="just"/>
            <a:endParaRPr lang="it-IT" sz="1000" b="1" dirty="0" smtClean="0"/>
          </a:p>
          <a:p>
            <a:pPr algn="just"/>
            <a:r>
              <a:rPr lang="it-IT" sz="1000" dirty="0" smtClean="0"/>
              <a:t>		</a:t>
            </a:r>
          </a:p>
          <a:p>
            <a:pPr algn="just"/>
            <a:endParaRPr lang="it-IT" sz="1000" b="1" dirty="0" smtClean="0"/>
          </a:p>
          <a:p>
            <a:r>
              <a:rPr lang="it-IT" sz="1000" b="1" dirty="0" smtClean="0"/>
              <a:t>FINISHES </a:t>
            </a:r>
          </a:p>
          <a:p>
            <a:endParaRPr lang="it-IT" sz="1000" b="1" dirty="0"/>
          </a:p>
          <a:p>
            <a:endParaRPr lang="it-IT" sz="1000" b="1" dirty="0"/>
          </a:p>
          <a:p>
            <a:r>
              <a:rPr lang="it-IT" sz="1000" dirty="0"/>
              <a:t>Metal </a:t>
            </a:r>
            <a:r>
              <a:rPr lang="it-IT" sz="1000" dirty="0" err="1"/>
              <a:t>structure</a:t>
            </a:r>
            <a:r>
              <a:rPr lang="it-IT" sz="1000" dirty="0"/>
              <a:t>: </a:t>
            </a:r>
            <a:r>
              <a:rPr lang="it-IT" sz="1000" dirty="0" err="1"/>
              <a:t>Glossy</a:t>
            </a:r>
            <a:r>
              <a:rPr lang="it-IT" sz="1000" dirty="0"/>
              <a:t> Nichel Black, </a:t>
            </a:r>
            <a:r>
              <a:rPr lang="it-IT" sz="1000" dirty="0" err="1"/>
              <a:t>Chromed</a:t>
            </a:r>
            <a:r>
              <a:rPr lang="it-IT" sz="1000" dirty="0"/>
              <a:t> , Matt </a:t>
            </a:r>
            <a:r>
              <a:rPr lang="it-IT" sz="1000" dirty="0" err="1"/>
              <a:t>Bronze</a:t>
            </a:r>
            <a:r>
              <a:rPr lang="it-IT" sz="1000" dirty="0"/>
              <a:t>, Matt Brass.</a:t>
            </a:r>
          </a:p>
          <a:p>
            <a:endParaRPr lang="it-IT" sz="1000" dirty="0"/>
          </a:p>
          <a:p>
            <a:r>
              <a:rPr lang="it-IT" sz="1000" dirty="0" err="1"/>
              <a:t>Varnished</a:t>
            </a:r>
            <a:r>
              <a:rPr lang="it-IT" sz="1000" dirty="0"/>
              <a:t> </a:t>
            </a:r>
            <a:r>
              <a:rPr lang="it-IT" sz="1000" dirty="0" err="1"/>
              <a:t>structure</a:t>
            </a:r>
            <a:r>
              <a:rPr lang="it-IT" sz="1000" dirty="0"/>
              <a:t>:  White </a:t>
            </a:r>
            <a:r>
              <a:rPr lang="it-IT" sz="1000" dirty="0" err="1"/>
              <a:t>Snow</a:t>
            </a:r>
            <a:r>
              <a:rPr lang="it-IT" sz="1000" dirty="0"/>
              <a:t>, </a:t>
            </a:r>
            <a:r>
              <a:rPr lang="it-IT" sz="1000" dirty="0" err="1"/>
              <a:t>Titanium</a:t>
            </a:r>
            <a:r>
              <a:rPr lang="it-IT" sz="1000" dirty="0"/>
              <a:t>, Grey Night.</a:t>
            </a:r>
          </a:p>
          <a:p>
            <a:endParaRPr lang="it-IT" sz="1000" b="1" dirty="0"/>
          </a:p>
          <a:p>
            <a:r>
              <a:rPr lang="it-IT" sz="1000" dirty="0"/>
              <a:t>Laminate top: White </a:t>
            </a:r>
            <a:r>
              <a:rPr lang="it-IT" sz="1000" dirty="0" err="1"/>
              <a:t>Snow</a:t>
            </a:r>
            <a:r>
              <a:rPr lang="it-IT" sz="1000" dirty="0"/>
              <a:t> </a:t>
            </a:r>
          </a:p>
          <a:p>
            <a:endParaRPr lang="it-IT" sz="1000" b="1" dirty="0"/>
          </a:p>
          <a:p>
            <a:r>
              <a:rPr lang="it-IT" sz="1000" dirty="0" err="1"/>
              <a:t>Lacquered</a:t>
            </a:r>
            <a:r>
              <a:rPr lang="it-IT" sz="1000" dirty="0"/>
              <a:t> Top:  White </a:t>
            </a:r>
            <a:r>
              <a:rPr lang="it-IT" sz="1000" dirty="0" err="1"/>
              <a:t>Snow</a:t>
            </a:r>
            <a:r>
              <a:rPr lang="it-IT" sz="1000" dirty="0"/>
              <a:t>, Night Grey, </a:t>
            </a:r>
            <a:r>
              <a:rPr lang="it-IT" sz="1000" dirty="0" err="1"/>
              <a:t>Titanium</a:t>
            </a:r>
            <a:endParaRPr lang="it-IT" sz="1000" dirty="0"/>
          </a:p>
          <a:p>
            <a:endParaRPr lang="it-IT" sz="1000" dirty="0"/>
          </a:p>
          <a:p>
            <a:r>
              <a:rPr lang="it-IT" sz="1000" dirty="0" err="1"/>
              <a:t>Veneer</a:t>
            </a:r>
            <a:r>
              <a:rPr lang="it-IT" sz="1000" dirty="0"/>
              <a:t> Top: </a:t>
            </a:r>
            <a:r>
              <a:rPr lang="it-IT" sz="1000" dirty="0" err="1"/>
              <a:t>Thermo</a:t>
            </a:r>
            <a:r>
              <a:rPr lang="it-IT" sz="1000" dirty="0"/>
              <a:t> </a:t>
            </a:r>
            <a:r>
              <a:rPr lang="it-IT" sz="1000" dirty="0" err="1"/>
              <a:t>Treated</a:t>
            </a:r>
            <a:r>
              <a:rPr lang="it-IT" sz="1000" dirty="0"/>
              <a:t> </a:t>
            </a:r>
            <a:r>
              <a:rPr lang="it-IT" sz="1000" dirty="0" err="1"/>
              <a:t>Oak</a:t>
            </a:r>
            <a:r>
              <a:rPr lang="it-IT" sz="1000" dirty="0"/>
              <a:t>, Canaletto </a:t>
            </a:r>
            <a:r>
              <a:rPr lang="it-IT" sz="1000" dirty="0" err="1"/>
              <a:t>Walnut</a:t>
            </a:r>
            <a:endParaRPr lang="it-IT" sz="1000" dirty="0"/>
          </a:p>
          <a:p>
            <a:endParaRPr lang="it-IT" sz="1000" dirty="0"/>
          </a:p>
          <a:p>
            <a:pPr algn="just"/>
            <a:r>
              <a:rPr lang="it-IT" sz="1000" dirty="0"/>
              <a:t>Glass Top: </a:t>
            </a:r>
            <a:r>
              <a:rPr lang="it-IT" sz="1000" dirty="0" err="1"/>
              <a:t>Transparent</a:t>
            </a:r>
            <a:r>
              <a:rPr lang="it-IT" sz="1000" dirty="0"/>
              <a:t> </a:t>
            </a:r>
            <a:r>
              <a:rPr lang="it-IT" sz="1000" dirty="0" err="1"/>
              <a:t>glass</a:t>
            </a:r>
            <a:r>
              <a:rPr lang="it-IT" sz="1000" dirty="0"/>
              <a:t>, Back-</a:t>
            </a:r>
            <a:r>
              <a:rPr lang="it-IT" sz="1000" dirty="0" err="1"/>
              <a:t>lacquered</a:t>
            </a:r>
            <a:r>
              <a:rPr lang="it-IT" sz="1000" dirty="0"/>
              <a:t> </a:t>
            </a:r>
            <a:r>
              <a:rPr lang="it-IT" sz="1000" dirty="0" err="1"/>
              <a:t>etched</a:t>
            </a:r>
            <a:r>
              <a:rPr lang="it-IT" sz="1000" dirty="0"/>
              <a:t> Glass</a:t>
            </a:r>
          </a:p>
          <a:p>
            <a:pPr algn="just"/>
            <a:endParaRPr lang="it-IT" sz="1000" dirty="0">
              <a:solidFill>
                <a:srgbClr val="FF0000"/>
              </a:solidFill>
            </a:endParaRPr>
          </a:p>
          <a:p>
            <a:pPr algn="just"/>
            <a:r>
              <a:rPr lang="it-IT" sz="1000" dirty="0"/>
              <a:t>Top: </a:t>
            </a:r>
            <a:r>
              <a:rPr lang="it-IT" sz="1000" dirty="0" err="1"/>
              <a:t>Saddle</a:t>
            </a:r>
            <a:r>
              <a:rPr lang="it-IT" sz="1000" dirty="0"/>
              <a:t> </a:t>
            </a:r>
            <a:r>
              <a:rPr lang="it-IT" sz="1000" dirty="0" err="1"/>
              <a:t>Leather</a:t>
            </a:r>
            <a:r>
              <a:rPr lang="it-IT" sz="1000" dirty="0"/>
              <a:t> ( </a:t>
            </a:r>
            <a:r>
              <a:rPr lang="it-IT" sz="1000" dirty="0" err="1"/>
              <a:t>see</a:t>
            </a:r>
            <a:r>
              <a:rPr lang="it-IT" sz="1000" dirty="0"/>
              <a:t> sample </a:t>
            </a:r>
            <a:r>
              <a:rPr lang="it-IT" sz="1000" dirty="0" err="1"/>
              <a:t>collection</a:t>
            </a:r>
            <a:r>
              <a:rPr lang="it-IT" sz="1000" dirty="0"/>
              <a:t>)</a:t>
            </a:r>
          </a:p>
          <a:p>
            <a:endParaRPr lang="it-IT" sz="1000" b="1" dirty="0" smtClean="0"/>
          </a:p>
        </p:txBody>
      </p:sp>
      <p:sp>
        <p:nvSpPr>
          <p:cNvPr id="10" name="Rettangolo 9"/>
          <p:cNvSpPr/>
          <p:nvPr/>
        </p:nvSpPr>
        <p:spPr>
          <a:xfrm>
            <a:off x="188640" y="5477907"/>
            <a:ext cx="64807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i="1" dirty="0" smtClean="0"/>
              <a:t>    H90 High </a:t>
            </a:r>
            <a:r>
              <a:rPr lang="it-IT" sz="1000" i="1" dirty="0" err="1" smtClean="0"/>
              <a:t>table</a:t>
            </a:r>
            <a:r>
              <a:rPr lang="it-IT" sz="1000" i="1" dirty="0" smtClean="0"/>
              <a:t>	</a:t>
            </a:r>
            <a:r>
              <a:rPr lang="it-IT" sz="1000" i="1" dirty="0"/>
              <a:t>	 </a:t>
            </a:r>
            <a:r>
              <a:rPr lang="it-IT" sz="1000" i="1" dirty="0" smtClean="0"/>
              <a:t>                     H105 High </a:t>
            </a:r>
            <a:r>
              <a:rPr lang="it-IT" sz="1000" i="1" dirty="0" err="1" smtClean="0"/>
              <a:t>table</a:t>
            </a:r>
            <a:r>
              <a:rPr lang="it-IT" sz="1000" i="1" dirty="0" smtClean="0"/>
              <a:t>		         </a:t>
            </a:r>
            <a:r>
              <a:rPr lang="it-IT" sz="1000" i="1" dirty="0" err="1" smtClean="0"/>
              <a:t>Structure</a:t>
            </a:r>
            <a:r>
              <a:rPr lang="it-IT" sz="1000" i="1" dirty="0" smtClean="0"/>
              <a:t> (45mm </a:t>
            </a:r>
            <a:r>
              <a:rPr lang="it-IT" sz="1000" i="1" dirty="0" err="1" smtClean="0"/>
              <a:t>profile</a:t>
            </a:r>
            <a:r>
              <a:rPr lang="it-IT" sz="1000" i="1" dirty="0" smtClean="0"/>
              <a:t>)</a:t>
            </a:r>
            <a:endParaRPr lang="it-IT" sz="1000" i="1" dirty="0"/>
          </a:p>
        </p:txBody>
      </p:sp>
    </p:spTree>
    <p:extLst>
      <p:ext uri="{BB962C8B-B14F-4D97-AF65-F5344CB8AC3E}">
        <p14:creationId xmlns:p14="http://schemas.microsoft.com/office/powerpoint/2010/main" val="137815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23825" y="611560"/>
            <a:ext cx="3477388" cy="824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t-IT" sz="1000" b="1" dirty="0" err="1" smtClean="0"/>
              <a:t>Article</a:t>
            </a:r>
            <a:r>
              <a:rPr lang="it-IT" sz="1000" b="1" dirty="0" smtClean="0"/>
              <a:t>:  MORE COFFEE TABLE</a:t>
            </a:r>
            <a:endParaRPr lang="it-IT" sz="1000" b="1" i="1" dirty="0" smtClean="0">
              <a:cs typeface="Arial" pitchFamily="34" charset="0"/>
            </a:endParaRPr>
          </a:p>
          <a:p>
            <a:pPr algn="just"/>
            <a:endParaRPr lang="it-IT" sz="1000" b="1" dirty="0" smtClean="0">
              <a:cs typeface="Arial" pitchFamily="34" charset="0"/>
            </a:endParaRPr>
          </a:p>
          <a:p>
            <a:r>
              <a:rPr lang="en-US" sz="1000" dirty="0"/>
              <a:t>A </a:t>
            </a:r>
            <a:r>
              <a:rPr lang="en-US" sz="1000" dirty="0" err="1" smtClean="0"/>
              <a:t>coffe</a:t>
            </a:r>
            <a:r>
              <a:rPr lang="en-US" sz="1000" dirty="0" smtClean="0"/>
              <a:t> table </a:t>
            </a:r>
            <a:r>
              <a:rPr lang="en-US" sz="1000" dirty="0"/>
              <a:t>that </a:t>
            </a:r>
            <a:r>
              <a:rPr lang="en-US" sz="1000" dirty="0" smtClean="0"/>
              <a:t>adapts </a:t>
            </a:r>
            <a:r>
              <a:rPr lang="en-US" sz="1000" dirty="0"/>
              <a:t>to transversal use, interfacing with any environment, from the dining room to the living room, </a:t>
            </a:r>
            <a:r>
              <a:rPr lang="en-US" sz="1000" dirty="0" smtClean="0"/>
              <a:t>from meeting </a:t>
            </a:r>
            <a:r>
              <a:rPr lang="en-US" sz="1000" dirty="0"/>
              <a:t>rooms to the executive offices</a:t>
            </a:r>
            <a:r>
              <a:rPr lang="en-US" sz="1000" dirty="0" smtClean="0"/>
              <a:t>.</a:t>
            </a:r>
            <a:endParaRPr lang="en-US" sz="1000" dirty="0"/>
          </a:p>
          <a:p>
            <a:r>
              <a:rPr lang="en-US" sz="1000" dirty="0"/>
              <a:t>Its structure allows you to create extremely customized and flexible accessories</a:t>
            </a:r>
            <a:r>
              <a:rPr lang="en-US" sz="1000" dirty="0" smtClean="0"/>
              <a:t>.</a:t>
            </a:r>
          </a:p>
          <a:p>
            <a:endParaRPr lang="en-US" sz="1000" dirty="0" smtClean="0"/>
          </a:p>
          <a:p>
            <a:endParaRPr lang="en-US" sz="1000" b="1" dirty="0"/>
          </a:p>
          <a:p>
            <a:r>
              <a:rPr lang="en-US" sz="1000" b="1" dirty="0"/>
              <a:t>TECHNICAL CHARACTERISTICS</a:t>
            </a:r>
          </a:p>
          <a:p>
            <a:endParaRPr lang="en-US" sz="1000" dirty="0"/>
          </a:p>
          <a:p>
            <a:r>
              <a:rPr lang="en-US" sz="1000" dirty="0"/>
              <a:t>S</a:t>
            </a:r>
            <a:r>
              <a:rPr lang="en-US" sz="1000" dirty="0" smtClean="0"/>
              <a:t>upport structure </a:t>
            </a:r>
            <a:r>
              <a:rPr lang="en-US" sz="1000" dirty="0"/>
              <a:t>consisting of metal legs </a:t>
            </a:r>
            <a:r>
              <a:rPr lang="en-US" sz="1000" dirty="0" smtClean="0"/>
              <a:t>(metal varnished) that </a:t>
            </a:r>
            <a:r>
              <a:rPr lang="en-US" sz="1000" dirty="0"/>
              <a:t>are inserted into the horizontal profiles with a fluid and measured </a:t>
            </a:r>
            <a:r>
              <a:rPr lang="en-US" sz="1000" dirty="0" smtClean="0"/>
              <a:t>arch.</a:t>
            </a:r>
          </a:p>
          <a:p>
            <a:r>
              <a:rPr lang="en-US" sz="1000" dirty="0" smtClean="0"/>
              <a:t>The </a:t>
            </a:r>
            <a:r>
              <a:rPr lang="en-US" sz="1000" dirty="0"/>
              <a:t>tops are surrounded by a flush fit metal frame, available in different finishes </a:t>
            </a:r>
            <a:r>
              <a:rPr lang="en-US" sz="1000" dirty="0" smtClean="0"/>
              <a:t>(</a:t>
            </a:r>
            <a:r>
              <a:rPr lang="it-IT" sz="1000" dirty="0" err="1" smtClean="0"/>
              <a:t>lacquered</a:t>
            </a:r>
            <a:r>
              <a:rPr lang="it-IT" sz="1000" dirty="0" smtClean="0"/>
              <a:t>, </a:t>
            </a:r>
            <a:r>
              <a:rPr lang="it-IT" sz="1000" dirty="0" err="1" smtClean="0"/>
              <a:t>veneer</a:t>
            </a:r>
            <a:r>
              <a:rPr lang="it-IT" sz="1000" dirty="0" smtClean="0"/>
              <a:t> and </a:t>
            </a:r>
            <a:r>
              <a:rPr lang="it-IT" sz="1000" dirty="0" err="1" smtClean="0"/>
              <a:t>glass</a:t>
            </a:r>
            <a:r>
              <a:rPr lang="en-US" sz="1000" dirty="0" smtClean="0"/>
              <a:t>).</a:t>
            </a:r>
            <a:endParaRPr lang="en-US" sz="1000" dirty="0"/>
          </a:p>
          <a:p>
            <a:endParaRPr lang="it-IT" sz="1000" dirty="0" smtClean="0"/>
          </a:p>
          <a:p>
            <a:endParaRPr lang="it-IT" sz="1000" dirty="0" smtClean="0"/>
          </a:p>
          <a:p>
            <a:pPr algn="just"/>
            <a:r>
              <a:rPr lang="it-IT" sz="1000" b="1" dirty="0" smtClean="0">
                <a:cs typeface="Arial" pitchFamily="34" charset="0"/>
              </a:rPr>
              <a:t>DIMENSIONS </a:t>
            </a:r>
          </a:p>
          <a:p>
            <a:pPr algn="just"/>
            <a:endParaRPr lang="it-IT" sz="1000" b="1" dirty="0">
              <a:cs typeface="Arial" pitchFamily="34" charset="0"/>
            </a:endParaRPr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/>
          </a:p>
          <a:p>
            <a:pPr algn="just"/>
            <a:endParaRPr lang="it-IT" sz="1000" dirty="0" smtClean="0"/>
          </a:p>
          <a:p>
            <a:pPr algn="just"/>
            <a:endParaRPr lang="it-IT" sz="1000" dirty="0" smtClean="0"/>
          </a:p>
          <a:p>
            <a:pPr algn="just"/>
            <a:endParaRPr lang="it-IT" sz="1000" b="1" dirty="0" smtClean="0"/>
          </a:p>
          <a:p>
            <a:pPr algn="just"/>
            <a:endParaRPr lang="it-IT" sz="1000" b="1" dirty="0" smtClean="0"/>
          </a:p>
          <a:p>
            <a:pPr algn="just"/>
            <a:r>
              <a:rPr lang="it-IT" sz="1000" dirty="0" smtClean="0"/>
              <a:t>		</a:t>
            </a:r>
          </a:p>
          <a:p>
            <a:pPr algn="just"/>
            <a:endParaRPr lang="it-IT" sz="1000" b="1" dirty="0" smtClean="0"/>
          </a:p>
          <a:p>
            <a:r>
              <a:rPr lang="it-IT" sz="1000" b="1" dirty="0" smtClean="0"/>
              <a:t>FINISHES </a:t>
            </a:r>
          </a:p>
          <a:p>
            <a:endParaRPr lang="it-IT" sz="1000" b="1" dirty="0"/>
          </a:p>
          <a:p>
            <a:endParaRPr lang="it-IT" sz="1000" b="1" dirty="0"/>
          </a:p>
          <a:p>
            <a:r>
              <a:rPr lang="it-IT" sz="1000" dirty="0"/>
              <a:t>Metal </a:t>
            </a:r>
            <a:r>
              <a:rPr lang="it-IT" sz="1000" dirty="0" err="1"/>
              <a:t>structure</a:t>
            </a:r>
            <a:r>
              <a:rPr lang="it-IT" sz="1000" dirty="0"/>
              <a:t>: </a:t>
            </a:r>
            <a:r>
              <a:rPr lang="it-IT" sz="1000" dirty="0" err="1"/>
              <a:t>Glossy</a:t>
            </a:r>
            <a:r>
              <a:rPr lang="it-IT" sz="1000" dirty="0"/>
              <a:t> Nichel Black, </a:t>
            </a:r>
            <a:r>
              <a:rPr lang="it-IT" sz="1000" dirty="0" err="1"/>
              <a:t>Chromed</a:t>
            </a:r>
            <a:r>
              <a:rPr lang="it-IT" sz="1000" dirty="0"/>
              <a:t> , Matt </a:t>
            </a:r>
            <a:r>
              <a:rPr lang="it-IT" sz="1000" dirty="0" err="1"/>
              <a:t>Bronze</a:t>
            </a:r>
            <a:r>
              <a:rPr lang="it-IT" sz="1000" dirty="0"/>
              <a:t>, Matt Brass.</a:t>
            </a:r>
          </a:p>
          <a:p>
            <a:endParaRPr lang="it-IT" sz="1000" dirty="0"/>
          </a:p>
          <a:p>
            <a:r>
              <a:rPr lang="it-IT" sz="1000" dirty="0" err="1"/>
              <a:t>Varnished</a:t>
            </a:r>
            <a:r>
              <a:rPr lang="it-IT" sz="1000" dirty="0"/>
              <a:t> </a:t>
            </a:r>
            <a:r>
              <a:rPr lang="it-IT" sz="1000" dirty="0" err="1"/>
              <a:t>structure</a:t>
            </a:r>
            <a:r>
              <a:rPr lang="it-IT" sz="1000" dirty="0"/>
              <a:t>:  White </a:t>
            </a:r>
            <a:r>
              <a:rPr lang="it-IT" sz="1000" dirty="0" err="1"/>
              <a:t>Snow</a:t>
            </a:r>
            <a:r>
              <a:rPr lang="it-IT" sz="1000" dirty="0"/>
              <a:t>, </a:t>
            </a:r>
            <a:r>
              <a:rPr lang="it-IT" sz="1000" dirty="0" err="1"/>
              <a:t>Titanium</a:t>
            </a:r>
            <a:r>
              <a:rPr lang="it-IT" sz="1000" dirty="0"/>
              <a:t>, Grey Night.</a:t>
            </a:r>
          </a:p>
          <a:p>
            <a:endParaRPr lang="it-IT" sz="1000" b="1" dirty="0"/>
          </a:p>
          <a:p>
            <a:r>
              <a:rPr lang="it-IT" sz="1000" dirty="0"/>
              <a:t>Laminate top: White </a:t>
            </a:r>
            <a:r>
              <a:rPr lang="it-IT" sz="1000" dirty="0" err="1"/>
              <a:t>Snow</a:t>
            </a:r>
            <a:r>
              <a:rPr lang="it-IT" sz="1000" dirty="0"/>
              <a:t> </a:t>
            </a:r>
          </a:p>
          <a:p>
            <a:endParaRPr lang="it-IT" sz="1000" b="1" dirty="0"/>
          </a:p>
          <a:p>
            <a:r>
              <a:rPr lang="it-IT" sz="1000" dirty="0" err="1"/>
              <a:t>Lacquered</a:t>
            </a:r>
            <a:r>
              <a:rPr lang="it-IT" sz="1000" dirty="0"/>
              <a:t> Top:  White </a:t>
            </a:r>
            <a:r>
              <a:rPr lang="it-IT" sz="1000" dirty="0" err="1"/>
              <a:t>Snow</a:t>
            </a:r>
            <a:r>
              <a:rPr lang="it-IT" sz="1000" dirty="0"/>
              <a:t>, Night Grey, </a:t>
            </a:r>
            <a:r>
              <a:rPr lang="it-IT" sz="1000" dirty="0" err="1"/>
              <a:t>Titanium</a:t>
            </a:r>
            <a:endParaRPr lang="it-IT" sz="1000" dirty="0"/>
          </a:p>
          <a:p>
            <a:endParaRPr lang="it-IT" sz="1000" dirty="0"/>
          </a:p>
          <a:p>
            <a:r>
              <a:rPr lang="it-IT" sz="1000" dirty="0" err="1"/>
              <a:t>Veneer</a:t>
            </a:r>
            <a:r>
              <a:rPr lang="it-IT" sz="1000" dirty="0"/>
              <a:t> Top: </a:t>
            </a:r>
            <a:r>
              <a:rPr lang="it-IT" sz="1000" dirty="0" err="1"/>
              <a:t>Thermo</a:t>
            </a:r>
            <a:r>
              <a:rPr lang="it-IT" sz="1000" dirty="0"/>
              <a:t> </a:t>
            </a:r>
            <a:r>
              <a:rPr lang="it-IT" sz="1000" dirty="0" err="1"/>
              <a:t>Treated</a:t>
            </a:r>
            <a:r>
              <a:rPr lang="it-IT" sz="1000" dirty="0"/>
              <a:t> </a:t>
            </a:r>
            <a:r>
              <a:rPr lang="it-IT" sz="1000" dirty="0" err="1"/>
              <a:t>Oak</a:t>
            </a:r>
            <a:r>
              <a:rPr lang="it-IT" sz="1000" dirty="0"/>
              <a:t>, Canaletto </a:t>
            </a:r>
            <a:r>
              <a:rPr lang="it-IT" sz="1000" dirty="0" err="1"/>
              <a:t>Walnut</a:t>
            </a:r>
            <a:endParaRPr lang="it-IT" sz="1000" dirty="0"/>
          </a:p>
          <a:p>
            <a:endParaRPr lang="it-IT" sz="1000" dirty="0"/>
          </a:p>
          <a:p>
            <a:pPr algn="just"/>
            <a:r>
              <a:rPr lang="it-IT" sz="1000" dirty="0"/>
              <a:t>Glass Top: </a:t>
            </a:r>
            <a:r>
              <a:rPr lang="it-IT" sz="1000" dirty="0" err="1"/>
              <a:t>Transparent</a:t>
            </a:r>
            <a:r>
              <a:rPr lang="it-IT" sz="1000" dirty="0"/>
              <a:t> </a:t>
            </a:r>
            <a:r>
              <a:rPr lang="it-IT" sz="1000" dirty="0" err="1"/>
              <a:t>glass</a:t>
            </a:r>
            <a:r>
              <a:rPr lang="it-IT" sz="1000" dirty="0"/>
              <a:t>, Back-</a:t>
            </a:r>
            <a:r>
              <a:rPr lang="it-IT" sz="1000" dirty="0" err="1"/>
              <a:t>lacquered</a:t>
            </a:r>
            <a:r>
              <a:rPr lang="it-IT" sz="1000" dirty="0"/>
              <a:t> </a:t>
            </a:r>
            <a:r>
              <a:rPr lang="it-IT" sz="1000" dirty="0" err="1"/>
              <a:t>etched</a:t>
            </a:r>
            <a:r>
              <a:rPr lang="it-IT" sz="1000" dirty="0"/>
              <a:t> Glass</a:t>
            </a:r>
          </a:p>
          <a:p>
            <a:pPr algn="just"/>
            <a:endParaRPr lang="it-IT" sz="1000" dirty="0">
              <a:solidFill>
                <a:srgbClr val="FF0000"/>
              </a:solidFill>
            </a:endParaRPr>
          </a:p>
          <a:p>
            <a:pPr algn="just"/>
            <a:r>
              <a:rPr lang="it-IT" sz="1000" dirty="0"/>
              <a:t>Top: </a:t>
            </a:r>
            <a:r>
              <a:rPr lang="it-IT" sz="1000" dirty="0" err="1"/>
              <a:t>Saddle</a:t>
            </a:r>
            <a:r>
              <a:rPr lang="it-IT" sz="1000" dirty="0"/>
              <a:t> </a:t>
            </a:r>
            <a:r>
              <a:rPr lang="it-IT" sz="1000" dirty="0" err="1"/>
              <a:t>Leather</a:t>
            </a:r>
            <a:r>
              <a:rPr lang="it-IT" sz="1000" dirty="0"/>
              <a:t> ( </a:t>
            </a:r>
            <a:r>
              <a:rPr lang="it-IT" sz="1000" dirty="0" err="1"/>
              <a:t>see</a:t>
            </a:r>
            <a:r>
              <a:rPr lang="it-IT" sz="1000" dirty="0"/>
              <a:t> sample </a:t>
            </a:r>
            <a:r>
              <a:rPr lang="it-IT" sz="1000" dirty="0" err="1"/>
              <a:t>collection</a:t>
            </a:r>
            <a:r>
              <a:rPr lang="it-IT" sz="1000" dirty="0"/>
              <a:t>)</a:t>
            </a:r>
          </a:p>
          <a:p>
            <a:endParaRPr lang="it-IT" sz="1000" b="1" dirty="0" smtClean="0"/>
          </a:p>
        </p:txBody>
      </p:sp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171450" y="18776"/>
            <a:ext cx="2753494" cy="498620"/>
          </a:xfrm>
        </p:spPr>
        <p:txBody>
          <a:bodyPr numCol="1">
            <a:noAutofit/>
          </a:bodyPr>
          <a:lstStyle/>
          <a:p>
            <a:pPr algn="l"/>
            <a:r>
              <a:rPr lang="it-IT" sz="1200" dirty="0" smtClean="0">
                <a:solidFill>
                  <a:schemeClr val="bg1"/>
                </a:solidFill>
              </a:rPr>
              <a:t>Technical data</a:t>
            </a:r>
            <a:r>
              <a:rPr lang="it-IT" sz="1800" b="1" dirty="0" smtClean="0">
                <a:solidFill>
                  <a:schemeClr val="bg1"/>
                </a:solidFill>
              </a:rPr>
              <a:t/>
            </a:r>
            <a:br>
              <a:rPr lang="it-IT" sz="1800" b="1" dirty="0" smtClean="0">
                <a:solidFill>
                  <a:schemeClr val="bg1"/>
                </a:solidFill>
              </a:rPr>
            </a:br>
            <a:r>
              <a:rPr lang="it-IT" sz="1800" b="1" dirty="0" smtClean="0">
                <a:solidFill>
                  <a:schemeClr val="bg1"/>
                </a:solidFill>
              </a:rPr>
              <a:t>MORE </a:t>
            </a:r>
            <a:r>
              <a:rPr lang="it-IT" sz="900" b="1" i="1" dirty="0" smtClean="0">
                <a:solidFill>
                  <a:schemeClr val="bg1"/>
                </a:solidFill>
              </a:rPr>
              <a:t>Estel design </a:t>
            </a:r>
            <a:endParaRPr lang="it-IT" sz="900" b="1" i="1" dirty="0">
              <a:solidFill>
                <a:schemeClr val="bg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88640" y="5580112"/>
            <a:ext cx="354258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i="1" dirty="0" smtClean="0"/>
              <a:t>H45 Coffee </a:t>
            </a:r>
            <a:r>
              <a:rPr lang="it-IT" sz="1000" i="1" dirty="0" err="1" smtClean="0"/>
              <a:t>table</a:t>
            </a:r>
            <a:r>
              <a:rPr lang="it-IT" sz="1000" i="1" dirty="0" smtClean="0"/>
              <a:t>		H30 Coffee </a:t>
            </a:r>
            <a:r>
              <a:rPr lang="it-IT" sz="1000" i="1" dirty="0" err="1" smtClean="0"/>
              <a:t>table</a:t>
            </a:r>
            <a:r>
              <a:rPr lang="it-IT" sz="1000" i="1" dirty="0" smtClean="0"/>
              <a:t>	</a:t>
            </a:r>
            <a:endParaRPr lang="it-IT" sz="1000" i="1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1" t="17189" r="7485"/>
          <a:stretch/>
        </p:blipFill>
        <p:spPr>
          <a:xfrm>
            <a:off x="3645024" y="827584"/>
            <a:ext cx="3052407" cy="2304256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227" y="3275856"/>
            <a:ext cx="2880000" cy="21600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02"/>
          <a:stretch/>
        </p:blipFill>
        <p:spPr bwMode="auto">
          <a:xfrm>
            <a:off x="110362" y="3965058"/>
            <a:ext cx="1548000" cy="16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8" b="5870"/>
          <a:stretch/>
        </p:blipFill>
        <p:spPr bwMode="auto">
          <a:xfrm>
            <a:off x="1881008" y="3339548"/>
            <a:ext cx="1548000" cy="2226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03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</TotalTime>
  <Words>457</Words>
  <Application>Microsoft Office PowerPoint</Application>
  <PresentationFormat>Presentazione su schermo (4:3)</PresentationFormat>
  <Paragraphs>184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Technical data MORE Estel design </vt:lpstr>
      <vt:lpstr>Technical data MORE Estel design </vt:lpstr>
      <vt:lpstr>Technical data MORE Estel design </vt:lpstr>
      <vt:lpstr>Technical data MORE Estel design </vt:lpstr>
    </vt:vector>
  </TitlesOfParts>
  <Company>Estel Office Spa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Scheda tecnicca prodotto DECK</dc:title>
  <dc:creator>Valued Acer Customer</dc:creator>
  <cp:lastModifiedBy>ProvoloA</cp:lastModifiedBy>
  <cp:revision>231</cp:revision>
  <cp:lastPrinted>2015-06-25T09:44:51Z</cp:lastPrinted>
  <dcterms:created xsi:type="dcterms:W3CDTF">2011-11-18T10:28:44Z</dcterms:created>
  <dcterms:modified xsi:type="dcterms:W3CDTF">2016-03-17T10:21:21Z</dcterms:modified>
</cp:coreProperties>
</file>